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8" r:id="rId2"/>
    <p:sldId id="259" r:id="rId3"/>
    <p:sldId id="257" r:id="rId4"/>
    <p:sldId id="263" r:id="rId5"/>
    <p:sldId id="264" r:id="rId6"/>
    <p:sldId id="262" r:id="rId7"/>
    <p:sldId id="265" r:id="rId8"/>
    <p:sldId id="266" r:id="rId9"/>
  </p:sldIdLst>
  <p:sldSz cx="12192000" cy="6858000"/>
  <p:notesSz cx="10234613" cy="70993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78" y="7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434999" cy="356198"/>
          </a:xfrm>
          <a:prstGeom prst="rect">
            <a:avLst/>
          </a:prstGeom>
        </p:spPr>
        <p:txBody>
          <a:bodyPr vert="horz" lIns="94759" tIns="47380" rIns="94759" bIns="47380" rtlCol="0"/>
          <a:lstStyle>
            <a:lvl1pPr algn="l">
              <a:defRPr sz="1200"/>
            </a:lvl1pPr>
          </a:lstStyle>
          <a:p>
            <a:endParaRPr lang="de-DE"/>
          </a:p>
        </p:txBody>
      </p:sp>
      <p:sp>
        <p:nvSpPr>
          <p:cNvPr id="3" name="Datumsplatzhalter 2"/>
          <p:cNvSpPr>
            <a:spLocks noGrp="1"/>
          </p:cNvSpPr>
          <p:nvPr>
            <p:ph type="dt" sz="quarter" idx="1"/>
          </p:nvPr>
        </p:nvSpPr>
        <p:spPr>
          <a:xfrm>
            <a:off x="5797246" y="0"/>
            <a:ext cx="4434999" cy="356198"/>
          </a:xfrm>
          <a:prstGeom prst="rect">
            <a:avLst/>
          </a:prstGeom>
        </p:spPr>
        <p:txBody>
          <a:bodyPr vert="horz" lIns="94759" tIns="47380" rIns="94759" bIns="47380" rtlCol="0"/>
          <a:lstStyle>
            <a:lvl1pPr algn="r">
              <a:defRPr sz="1200"/>
            </a:lvl1pPr>
          </a:lstStyle>
          <a:p>
            <a:fld id="{D3C0FB1E-ED45-4AEA-AA36-004BA5F1BCD3}" type="datetimeFigureOut">
              <a:rPr lang="de-DE" smtClean="0"/>
              <a:t>27.11.2018</a:t>
            </a:fld>
            <a:endParaRPr lang="de-DE"/>
          </a:p>
        </p:txBody>
      </p:sp>
      <p:sp>
        <p:nvSpPr>
          <p:cNvPr id="4" name="Fußzeilenplatzhalter 3"/>
          <p:cNvSpPr>
            <a:spLocks noGrp="1"/>
          </p:cNvSpPr>
          <p:nvPr>
            <p:ph type="ftr" sz="quarter" idx="2"/>
          </p:nvPr>
        </p:nvSpPr>
        <p:spPr>
          <a:xfrm>
            <a:off x="1" y="6743103"/>
            <a:ext cx="4434999" cy="356197"/>
          </a:xfrm>
          <a:prstGeom prst="rect">
            <a:avLst/>
          </a:prstGeom>
        </p:spPr>
        <p:txBody>
          <a:bodyPr vert="horz" lIns="94759" tIns="47380" rIns="94759" bIns="47380" rtlCol="0" anchor="b"/>
          <a:lstStyle>
            <a:lvl1pPr algn="l">
              <a:defRPr sz="1200"/>
            </a:lvl1pPr>
          </a:lstStyle>
          <a:p>
            <a:endParaRPr lang="de-DE"/>
          </a:p>
        </p:txBody>
      </p:sp>
      <p:sp>
        <p:nvSpPr>
          <p:cNvPr id="5" name="Foliennummernplatzhalter 4"/>
          <p:cNvSpPr>
            <a:spLocks noGrp="1"/>
          </p:cNvSpPr>
          <p:nvPr>
            <p:ph type="sldNum" sz="quarter" idx="3"/>
          </p:nvPr>
        </p:nvSpPr>
        <p:spPr>
          <a:xfrm>
            <a:off x="5797246" y="6743103"/>
            <a:ext cx="4434999" cy="356197"/>
          </a:xfrm>
          <a:prstGeom prst="rect">
            <a:avLst/>
          </a:prstGeom>
        </p:spPr>
        <p:txBody>
          <a:bodyPr vert="horz" lIns="94759" tIns="47380" rIns="94759" bIns="47380" rtlCol="0" anchor="b"/>
          <a:lstStyle>
            <a:lvl1pPr algn="r">
              <a:defRPr sz="1200"/>
            </a:lvl1pPr>
          </a:lstStyle>
          <a:p>
            <a:fld id="{142FD258-BAB2-462E-A6FF-87DD47CE7653}" type="slidenum">
              <a:rPr lang="de-DE" smtClean="0"/>
              <a:t>‹Nr.›</a:t>
            </a:fld>
            <a:endParaRPr lang="de-DE"/>
          </a:p>
        </p:txBody>
      </p:sp>
    </p:spTree>
    <p:extLst>
      <p:ext uri="{BB962C8B-B14F-4D97-AF65-F5344CB8AC3E}">
        <p14:creationId xmlns:p14="http://schemas.microsoft.com/office/powerpoint/2010/main" val="153442211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182732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3292795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656437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795317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BBFD791F-343C-4B57-8D50-BE3B54E797D4}" type="datetimeFigureOut">
              <a:rPr lang="de-DE" smtClean="0"/>
              <a:t>27.11.2018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491820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BBFD791F-343C-4B57-8D50-BE3B54E797D4}" type="datetimeFigureOut">
              <a:rPr lang="de-DE" smtClean="0"/>
              <a:t>27.11.2018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645107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BBFD791F-343C-4B57-8D50-BE3B54E797D4}" type="datetimeFigureOut">
              <a:rPr lang="de-DE" smtClean="0"/>
              <a:t>27.11.2018</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540878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BBFD791F-343C-4B57-8D50-BE3B54E797D4}" type="datetimeFigureOut">
              <a:rPr lang="de-DE" smtClean="0"/>
              <a:t>27.11.2018</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3899690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BBFD791F-343C-4B57-8D50-BE3B54E797D4}" type="datetimeFigureOut">
              <a:rPr lang="de-DE" smtClean="0"/>
              <a:t>27.11.2018</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3801544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BBFD791F-343C-4B57-8D50-BE3B54E797D4}" type="datetimeFigureOut">
              <a:rPr lang="de-DE" smtClean="0"/>
              <a:t>27.11.2018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2494987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BBFD791F-343C-4B57-8D50-BE3B54E797D4}" type="datetimeFigureOut">
              <a:rPr lang="de-DE" smtClean="0"/>
              <a:t>27.11.2018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6CF0D1A-E2FB-46F3-919A-11CFCA304FCB}" type="slidenum">
              <a:rPr lang="de-DE" smtClean="0"/>
              <a:t>‹Nr.›</a:t>
            </a:fld>
            <a:endParaRPr lang="de-DE"/>
          </a:p>
        </p:txBody>
      </p:sp>
    </p:spTree>
    <p:extLst>
      <p:ext uri="{BB962C8B-B14F-4D97-AF65-F5344CB8AC3E}">
        <p14:creationId xmlns:p14="http://schemas.microsoft.com/office/powerpoint/2010/main" val="462107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FD791F-343C-4B57-8D50-BE3B54E797D4}" type="datetimeFigureOut">
              <a:rPr lang="de-DE" smtClean="0"/>
              <a:t>27.11.2018</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CF0D1A-E2FB-46F3-919A-11CFCA304FCB}" type="slidenum">
              <a:rPr lang="de-DE" smtClean="0"/>
              <a:t>‹Nr.›</a:t>
            </a:fld>
            <a:endParaRPr lang="de-DE"/>
          </a:p>
        </p:txBody>
      </p:sp>
    </p:spTree>
    <p:extLst>
      <p:ext uri="{BB962C8B-B14F-4D97-AF65-F5344CB8AC3E}">
        <p14:creationId xmlns:p14="http://schemas.microsoft.com/office/powerpoint/2010/main" val="5754579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stretch>
            <a:fillRect/>
          </a:stretch>
        </p:blipFill>
        <p:spPr>
          <a:xfrm>
            <a:off x="256032" y="420464"/>
            <a:ext cx="11602949" cy="5456079"/>
          </a:xfrm>
          <a:prstGeom prst="rect">
            <a:avLst/>
          </a:prstGeom>
        </p:spPr>
      </p:pic>
      <p:sp>
        <p:nvSpPr>
          <p:cNvPr id="3" name="Textfeld 2"/>
          <p:cNvSpPr txBox="1"/>
          <p:nvPr/>
        </p:nvSpPr>
        <p:spPr>
          <a:xfrm>
            <a:off x="8570976" y="5814393"/>
            <a:ext cx="3194304" cy="553998"/>
          </a:xfrm>
          <a:prstGeom prst="rect">
            <a:avLst/>
          </a:prstGeom>
          <a:noFill/>
        </p:spPr>
        <p:txBody>
          <a:bodyPr wrap="square" rtlCol="0">
            <a:spAutoFit/>
          </a:bodyPr>
          <a:lstStyle/>
          <a:p>
            <a:r>
              <a:rPr lang="de-DE" sz="1000" dirty="0" smtClean="0"/>
              <a:t>Niedersächsisches Kultusministerium (2015): Kerncurriculum für das Gymnasium Schuljahrgänge 5-10. Naturwissenschaften, Niedersachsen. S.28. </a:t>
            </a:r>
            <a:endParaRPr lang="de-DE" sz="1000" dirty="0"/>
          </a:p>
        </p:txBody>
      </p:sp>
    </p:spTree>
    <p:extLst>
      <p:ext uri="{BB962C8B-B14F-4D97-AF65-F5344CB8AC3E}">
        <p14:creationId xmlns:p14="http://schemas.microsoft.com/office/powerpoint/2010/main" val="2612288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stretch>
            <a:fillRect/>
          </a:stretch>
        </p:blipFill>
        <p:spPr>
          <a:xfrm>
            <a:off x="256032" y="420464"/>
            <a:ext cx="11602949" cy="5456079"/>
          </a:xfrm>
          <a:prstGeom prst="rect">
            <a:avLst/>
          </a:prstGeom>
        </p:spPr>
      </p:pic>
      <p:sp>
        <p:nvSpPr>
          <p:cNvPr id="2" name="Rechteck 1"/>
          <p:cNvSpPr/>
          <p:nvPr/>
        </p:nvSpPr>
        <p:spPr>
          <a:xfrm>
            <a:off x="390144" y="5437632"/>
            <a:ext cx="11143488" cy="31699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p:cNvSpPr txBox="1"/>
          <p:nvPr/>
        </p:nvSpPr>
        <p:spPr>
          <a:xfrm>
            <a:off x="8570976" y="5814393"/>
            <a:ext cx="3194304" cy="553998"/>
          </a:xfrm>
          <a:prstGeom prst="rect">
            <a:avLst/>
          </a:prstGeom>
          <a:noFill/>
        </p:spPr>
        <p:txBody>
          <a:bodyPr wrap="square" rtlCol="0">
            <a:spAutoFit/>
          </a:bodyPr>
          <a:lstStyle/>
          <a:p>
            <a:r>
              <a:rPr lang="de-DE" sz="1000" dirty="0" smtClean="0"/>
              <a:t>Niedersächsisches Kultusministerium (2015): Kerncurriculum für das Gymnasium Schuljahrgänge 5-10. Naturwissenschaften, Niedersachsen. S.28. </a:t>
            </a:r>
            <a:endParaRPr lang="de-DE" sz="1000" dirty="0"/>
          </a:p>
        </p:txBody>
      </p:sp>
    </p:spTree>
    <p:extLst>
      <p:ext uri="{BB962C8B-B14F-4D97-AF65-F5344CB8AC3E}">
        <p14:creationId xmlns:p14="http://schemas.microsoft.com/office/powerpoint/2010/main" val="2203050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560832"/>
            <a:ext cx="10515600" cy="5616131"/>
          </a:xfrm>
        </p:spPr>
        <p:txBody>
          <a:bodyPr/>
          <a:lstStyle/>
          <a:p>
            <a:pPr marL="0" indent="0">
              <a:buNone/>
            </a:pPr>
            <a:r>
              <a:rPr lang="de-DE" dirty="0"/>
              <a:t>Max drückt eine </a:t>
            </a:r>
            <a:r>
              <a:rPr lang="de-DE" dirty="0" smtClean="0"/>
              <a:t>Klingel. Hannah versucht </a:t>
            </a:r>
            <a:r>
              <a:rPr lang="de-DE" dirty="0"/>
              <a:t>Max </a:t>
            </a:r>
            <a:r>
              <a:rPr lang="de-DE" dirty="0" smtClean="0"/>
              <a:t>in eine </a:t>
            </a:r>
            <a:r>
              <a:rPr lang="de-DE" dirty="0"/>
              <a:t>physikalische </a:t>
            </a:r>
            <a:r>
              <a:rPr lang="de-DE" dirty="0" smtClean="0"/>
              <a:t>Falle zu </a:t>
            </a:r>
            <a:r>
              <a:rPr lang="de-DE" dirty="0"/>
              <a:t>locken:</a:t>
            </a:r>
          </a:p>
          <a:p>
            <a:pPr marL="0" indent="0">
              <a:buNone/>
            </a:pPr>
            <a:endParaRPr lang="de-DE" dirty="0"/>
          </a:p>
        </p:txBody>
      </p:sp>
      <p:pic>
        <p:nvPicPr>
          <p:cNvPr id="4" name="Grafik 3"/>
          <p:cNvPicPr>
            <a:picLocks noChangeAspect="1"/>
          </p:cNvPicPr>
          <p:nvPr/>
        </p:nvPicPr>
        <p:blipFill rotWithShape="1">
          <a:blip r:embed="rId2" cstate="print">
            <a:extLst>
              <a:ext uri="{28A0092B-C50C-407E-A947-70E740481C1C}">
                <a14:useLocalDpi xmlns:a14="http://schemas.microsoft.com/office/drawing/2010/main" val="0"/>
              </a:ext>
            </a:extLst>
          </a:blip>
          <a:srcRect l="46850" t="11618" r="20863" b="12783"/>
          <a:stretch/>
        </p:blipFill>
        <p:spPr>
          <a:xfrm>
            <a:off x="10823448" y="5084277"/>
            <a:ext cx="987774" cy="1565983"/>
          </a:xfrm>
          <a:prstGeom prst="rect">
            <a:avLst/>
          </a:prstGeom>
        </p:spPr>
      </p:pic>
      <p:sp>
        <p:nvSpPr>
          <p:cNvPr id="5" name="Abgerundete rechteckige Legende 4"/>
          <p:cNvSpPr/>
          <p:nvPr/>
        </p:nvSpPr>
        <p:spPr>
          <a:xfrm>
            <a:off x="4815840" y="1926336"/>
            <a:ext cx="6071616" cy="3304032"/>
          </a:xfrm>
          <a:prstGeom prst="wedgeRoundRectCallout">
            <a:avLst>
              <a:gd name="adj1" fmla="val 42552"/>
              <a:gd name="adj2" fmla="val 63072"/>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300" dirty="0" smtClean="0">
                <a:solidFill>
                  <a:schemeClr val="tx1"/>
                </a:solidFill>
              </a:rPr>
              <a:t>„Wenn du den Klingelknopf drückst, übst du eine Kraft auf die Klingel aus. Nach dem Wechselwirkungsgesetz übt der Klingelknopf eine Zwillingskraft aus, die genauso groß und entgegengesetzt gerichtet ist. Wenn du stärker drückst, wird auch die Zwillingskraft größer. Aber wenn beide Kräfte gleich groß sind, dann heben sich die Kräfte auf und der Klingelknopf kann sich gar nicht bewegen.“</a:t>
            </a:r>
            <a:endParaRPr lang="de-DE" sz="2300" dirty="0">
              <a:solidFill>
                <a:schemeClr val="tx1"/>
              </a:solidFill>
            </a:endParaRPr>
          </a:p>
        </p:txBody>
      </p:sp>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6118" y="2542729"/>
            <a:ext cx="2814192" cy="2071245"/>
          </a:xfrm>
          <a:prstGeom prst="rect">
            <a:avLst/>
          </a:prstGeom>
        </p:spPr>
      </p:pic>
    </p:spTree>
    <p:extLst>
      <p:ext uri="{BB962C8B-B14F-4D97-AF65-F5344CB8AC3E}">
        <p14:creationId xmlns:p14="http://schemas.microsoft.com/office/powerpoint/2010/main" val="3028671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9"/>
          <p:cNvSpPr txBox="1">
            <a:spLocks/>
          </p:cNvSpPr>
          <p:nvPr/>
        </p:nvSpPr>
        <p:spPr>
          <a:xfrm>
            <a:off x="838200" y="496887"/>
            <a:ext cx="10448925" cy="6318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mtClean="0"/>
              <a:t>Die Fahrbahn ist in Ruhe. Begründe dies mit Hilfe der Kräfteaddition!</a:t>
            </a:r>
            <a:endParaRPr lang="de-DE" dirty="0"/>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25907" y="1492623"/>
            <a:ext cx="6673510" cy="4787154"/>
          </a:xfrm>
          <a:prstGeom prst="rect">
            <a:avLst/>
          </a:prstGeom>
        </p:spPr>
      </p:pic>
    </p:spTree>
    <p:extLst>
      <p:ext uri="{BB962C8B-B14F-4D97-AF65-F5344CB8AC3E}">
        <p14:creationId xmlns:p14="http://schemas.microsoft.com/office/powerpoint/2010/main" val="3445376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9"/>
          <p:cNvSpPr txBox="1">
            <a:spLocks/>
          </p:cNvSpPr>
          <p:nvPr/>
        </p:nvSpPr>
        <p:spPr>
          <a:xfrm>
            <a:off x="4752339" y="897921"/>
            <a:ext cx="7143750" cy="30892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smtClean="0"/>
              <a:t>Für </a:t>
            </a:r>
            <a:r>
              <a:rPr lang="de-DE" sz="2400" dirty="0"/>
              <a:t>den Bau einer neuen Eisenbahnbrücke soll angegeben werden, aus welchem Material die Pfeiler bestehen müssen</a:t>
            </a:r>
            <a:r>
              <a:rPr lang="de-DE" sz="2400" dirty="0" smtClean="0"/>
              <a:t>. Dazu müssen wir die von der Fahrbahn auf die Pfeiler ausgeübte Kraft kennen.</a:t>
            </a:r>
            <a:endParaRPr lang="de-DE" sz="2400" dirty="0"/>
          </a:p>
          <a:p>
            <a:pPr marL="457200" indent="-457200">
              <a:buFont typeface="+mj-lt"/>
              <a:buAutoNum type="alphaLcParenR"/>
            </a:pPr>
            <a:r>
              <a:rPr lang="de-DE" sz="2400" dirty="0" smtClean="0"/>
              <a:t>Konstruiere </a:t>
            </a:r>
            <a:r>
              <a:rPr lang="de-DE" sz="2400" dirty="0"/>
              <a:t>die </a:t>
            </a:r>
            <a:r>
              <a:rPr lang="de-DE" sz="2400" dirty="0" smtClean="0"/>
              <a:t>Kraft, die die Fahrbahn auf den linken Pfeiler ausübt.</a:t>
            </a:r>
          </a:p>
          <a:p>
            <a:pPr marL="457200" indent="-457200">
              <a:buFont typeface="+mj-lt"/>
              <a:buAutoNum type="alphaLcParenR"/>
            </a:pPr>
            <a:r>
              <a:rPr lang="de-DE" sz="2400" dirty="0" smtClean="0"/>
              <a:t>Bestimme </a:t>
            </a:r>
            <a:r>
              <a:rPr lang="de-DE" sz="2400" dirty="0"/>
              <a:t>mit Hilfe der Tabelle, welches Material für den Bau der Pfeiler geeignet ist.</a:t>
            </a:r>
          </a:p>
        </p:txBody>
      </p:sp>
      <p:graphicFrame>
        <p:nvGraphicFramePr>
          <p:cNvPr id="7" name="Tabelle 6"/>
          <p:cNvGraphicFramePr>
            <a:graphicFrameLocks noGrp="1"/>
          </p:cNvGraphicFramePr>
          <p:nvPr>
            <p:extLst>
              <p:ext uri="{D42A27DB-BD31-4B8C-83A1-F6EECF244321}">
                <p14:modId xmlns:p14="http://schemas.microsoft.com/office/powerpoint/2010/main" val="2587644957"/>
              </p:ext>
            </p:extLst>
          </p:nvPr>
        </p:nvGraphicFramePr>
        <p:xfrm>
          <a:off x="6083694" y="3987197"/>
          <a:ext cx="5463223" cy="2213580"/>
        </p:xfrm>
        <a:graphic>
          <a:graphicData uri="http://schemas.openxmlformats.org/drawingml/2006/table">
            <a:tbl>
              <a:tblPr firstRow="1" firstCol="1" bandRow="1"/>
              <a:tblGrid>
                <a:gridCol w="2529810"/>
                <a:gridCol w="2933413"/>
              </a:tblGrid>
              <a:tr h="553395">
                <a:tc>
                  <a:txBody>
                    <a:bodyPr/>
                    <a:lstStyle/>
                    <a:p>
                      <a:pPr algn="r">
                        <a:lnSpc>
                          <a:spcPct val="115000"/>
                        </a:lnSpc>
                        <a:spcAft>
                          <a:spcPts val="0"/>
                        </a:spcAft>
                      </a:pPr>
                      <a:r>
                        <a:rPr lang="de-DE" sz="2400" b="1" dirty="0">
                          <a:effectLst/>
                          <a:latin typeface="Calibri" panose="020F0502020204030204" pitchFamily="34" charset="0"/>
                          <a:ea typeface="Times New Roman" panose="02020603050405020304" pitchFamily="18" charset="0"/>
                          <a:cs typeface="Times New Roman" panose="02020603050405020304" pitchFamily="18" charset="0"/>
                        </a:rPr>
                        <a:t>Material</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400" b="1">
                          <a:effectLst/>
                          <a:latin typeface="Calibri" panose="020F0502020204030204" pitchFamily="34" charset="0"/>
                          <a:ea typeface="Times New Roman" panose="02020603050405020304" pitchFamily="18" charset="0"/>
                          <a:cs typeface="Times New Roman" panose="02020603050405020304" pitchFamily="18" charset="0"/>
                        </a:rPr>
                        <a:t>Druckfestigkeit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395">
                <a:tc>
                  <a:txBody>
                    <a:bodyPr/>
                    <a:lstStyle/>
                    <a:p>
                      <a:pPr algn="r">
                        <a:lnSpc>
                          <a:spcPct val="115000"/>
                        </a:lnSpc>
                        <a:spcAft>
                          <a:spcPts val="0"/>
                        </a:spcAft>
                      </a:pPr>
                      <a:r>
                        <a:rPr lang="de-DE" sz="2400" dirty="0">
                          <a:effectLst/>
                          <a:latin typeface="Calibri" panose="020F0502020204030204" pitchFamily="34" charset="0"/>
                          <a:ea typeface="Times New Roman" panose="02020603050405020304" pitchFamily="18" charset="0"/>
                          <a:cs typeface="Times New Roman" panose="02020603050405020304" pitchFamily="18" charset="0"/>
                        </a:rPr>
                        <a:t>Stahl</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400" dirty="0">
                          <a:effectLst/>
                          <a:latin typeface="Calibri" panose="020F0502020204030204" pitchFamily="34" charset="0"/>
                          <a:ea typeface="Times New Roman" panose="02020603050405020304" pitchFamily="18" charset="0"/>
                          <a:cs typeface="Times New Roman" panose="02020603050405020304" pitchFamily="18" charset="0"/>
                        </a:rPr>
                        <a:t>1,5 </a:t>
                      </a: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Mrd.</a:t>
                      </a:r>
                      <a:r>
                        <a:rPr lang="de-DE" sz="2400" baseline="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N</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395">
                <a:tc>
                  <a:txBody>
                    <a:bodyPr/>
                    <a:lstStyle/>
                    <a:p>
                      <a:pPr algn="r">
                        <a:lnSpc>
                          <a:spcPct val="115000"/>
                        </a:lnSpc>
                        <a:spcAft>
                          <a:spcPts val="0"/>
                        </a:spcAft>
                      </a:pPr>
                      <a:r>
                        <a:rPr lang="de-DE" sz="2400">
                          <a:effectLst/>
                          <a:latin typeface="Calibri" panose="020F0502020204030204" pitchFamily="34" charset="0"/>
                          <a:ea typeface="Times New Roman" panose="02020603050405020304" pitchFamily="18" charset="0"/>
                          <a:cs typeface="Times New Roman" panose="02020603050405020304" pitchFamily="18" charset="0"/>
                        </a:rPr>
                        <a:t>Beton</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400" dirty="0">
                          <a:effectLst/>
                          <a:latin typeface="Calibri" panose="020F0502020204030204" pitchFamily="34" charset="0"/>
                          <a:ea typeface="Times New Roman" panose="02020603050405020304" pitchFamily="18" charset="0"/>
                          <a:cs typeface="Times New Roman" panose="02020603050405020304" pitchFamily="18" charset="0"/>
                        </a:rPr>
                        <a:t>60 </a:t>
                      </a: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Mio. N</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395">
                <a:tc>
                  <a:txBody>
                    <a:bodyPr/>
                    <a:lstStyle/>
                    <a:p>
                      <a:pPr algn="r">
                        <a:lnSpc>
                          <a:spcPct val="115000"/>
                        </a:lnSpc>
                        <a:spcAft>
                          <a:spcPts val="0"/>
                        </a:spcAft>
                      </a:pP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Holz</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400" dirty="0">
                          <a:effectLst/>
                          <a:latin typeface="Calibri" panose="020F0502020204030204" pitchFamily="34" charset="0"/>
                          <a:ea typeface="Times New Roman" panose="02020603050405020304" pitchFamily="18" charset="0"/>
                          <a:cs typeface="Times New Roman" panose="02020603050405020304" pitchFamily="18" charset="0"/>
                        </a:rPr>
                        <a:t>18 </a:t>
                      </a:r>
                      <a:r>
                        <a:rPr lang="de-DE" sz="2400" dirty="0" smtClean="0">
                          <a:effectLst/>
                          <a:latin typeface="Calibri" panose="020F0502020204030204" pitchFamily="34" charset="0"/>
                          <a:ea typeface="Times New Roman" panose="02020603050405020304" pitchFamily="18" charset="0"/>
                          <a:cs typeface="Times New Roman" panose="02020603050405020304" pitchFamily="18" charset="0"/>
                        </a:rPr>
                        <a:t>Mio. N</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6461" y="897920"/>
            <a:ext cx="3730610" cy="4991892"/>
          </a:xfrm>
          <a:prstGeom prst="rect">
            <a:avLst/>
          </a:prstGeom>
        </p:spPr>
      </p:pic>
    </p:spTree>
    <p:extLst>
      <p:ext uri="{BB962C8B-B14F-4D97-AF65-F5344CB8AC3E}">
        <p14:creationId xmlns:p14="http://schemas.microsoft.com/office/powerpoint/2010/main" val="1122587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9"/>
          <p:cNvSpPr txBox="1">
            <a:spLocks/>
          </p:cNvSpPr>
          <p:nvPr/>
        </p:nvSpPr>
        <p:spPr>
          <a:xfrm>
            <a:off x="838200" y="496887"/>
            <a:ext cx="10448925" cy="631826"/>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dirty="0" smtClean="0"/>
              <a:t>Das Auto ändert seine Geschwindigkeit nicht. Begründe dies mit Hilfe der Kräfteaddition!</a:t>
            </a:r>
            <a:endParaRPr lang="de-DE" dirty="0"/>
          </a:p>
        </p:txBody>
      </p:sp>
      <p:pic>
        <p:nvPicPr>
          <p:cNvPr id="3" name="Inhaltsplatzhalt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50483" y="1559859"/>
            <a:ext cx="9678548" cy="4477871"/>
          </a:xfrm>
        </p:spPr>
      </p:pic>
    </p:spTree>
    <p:extLst>
      <p:ext uri="{BB962C8B-B14F-4D97-AF65-F5344CB8AC3E}">
        <p14:creationId xmlns:p14="http://schemas.microsoft.com/office/powerpoint/2010/main" val="3882129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602705" y="530316"/>
            <a:ext cx="822960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Wingdings" panose="05000000000000000000" pitchFamily="2" charset="2"/>
              <a:buChar char="§"/>
              <a:defRPr sz="3200">
                <a:solidFill>
                  <a:schemeClr val="tx1"/>
                </a:solidFill>
                <a:latin typeface="Cambria" panose="02040503050406030204" pitchFamily="18" charset="0"/>
                <a:cs typeface="Arial" panose="020B0604020202020204" pitchFamily="34" charset="0"/>
              </a:defRPr>
            </a:lvl1pPr>
            <a:lvl2pPr marL="742950" indent="-285750">
              <a:spcBef>
                <a:spcPct val="20000"/>
              </a:spcBef>
              <a:buFont typeface="Wingdings" panose="05000000000000000000" pitchFamily="2" charset="2"/>
              <a:buChar char="§"/>
              <a:defRPr sz="2800">
                <a:solidFill>
                  <a:schemeClr val="tx1"/>
                </a:solidFill>
                <a:latin typeface="Cambria" panose="02040503050406030204" pitchFamily="18" charset="0"/>
                <a:cs typeface="Arial" panose="020B0604020202020204" pitchFamily="34" charset="0"/>
              </a:defRPr>
            </a:lvl2pPr>
            <a:lvl3pPr marL="1143000" indent="-228600">
              <a:spcBef>
                <a:spcPct val="20000"/>
              </a:spcBef>
              <a:buFont typeface="Wingdings" panose="05000000000000000000" pitchFamily="2" charset="2"/>
              <a:buChar char="§"/>
              <a:defRPr sz="2400">
                <a:solidFill>
                  <a:schemeClr val="tx1"/>
                </a:solidFill>
                <a:latin typeface="Cambria" panose="02040503050406030204" pitchFamily="18" charset="0"/>
                <a:cs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9pPr>
          </a:lstStyle>
          <a:p>
            <a:pPr eaLnBrk="1" hangingPunct="1">
              <a:spcBef>
                <a:spcPct val="0"/>
              </a:spcBef>
              <a:buNone/>
            </a:pPr>
            <a:r>
              <a:rPr lang="de-DE" altLang="de-DE" dirty="0"/>
              <a:t>Gruppenpuzzle</a:t>
            </a:r>
            <a:r>
              <a:rPr lang="de-DE" altLang="de-DE" sz="2400" dirty="0">
                <a:solidFill>
                  <a:srgbClr val="B40000"/>
                </a:solidFill>
              </a:rPr>
              <a:t>	</a:t>
            </a:r>
            <a:r>
              <a:rPr lang="de-DE" altLang="de-DE" sz="2400" b="1" dirty="0">
                <a:solidFill>
                  <a:srgbClr val="000000"/>
                </a:solidFill>
                <a:latin typeface="Times New Roman" panose="02020603050405020304" pitchFamily="18" charset="0"/>
              </a:rPr>
              <a:t>	    	</a:t>
            </a:r>
            <a:endParaRPr lang="de-DE" altLang="de-DE" sz="4400" dirty="0">
              <a:solidFill>
                <a:srgbClr val="B40000"/>
              </a:solidFill>
            </a:endParaRPr>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7729" y="1680197"/>
            <a:ext cx="5184576" cy="4742368"/>
          </a:xfrm>
          <a:prstGeom prst="rect">
            <a:avLst/>
          </a:prstGeom>
        </p:spPr>
      </p:pic>
    </p:spTree>
    <p:extLst>
      <p:ext uri="{BB962C8B-B14F-4D97-AF65-F5344CB8AC3E}">
        <p14:creationId xmlns:p14="http://schemas.microsoft.com/office/powerpoint/2010/main" val="163057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r>
              <a:rPr lang="de-DE" dirty="0" smtClean="0"/>
              <a:t>Ihr findet Tipps und Lösungen in den Umschlägen.</a:t>
            </a:r>
            <a:endParaRPr lang="de-DE" dirty="0"/>
          </a:p>
        </p:txBody>
      </p:sp>
      <p:sp>
        <p:nvSpPr>
          <p:cNvPr id="5" name="Rectangle 2"/>
          <p:cNvSpPr txBox="1">
            <a:spLocks noChangeArrowheads="1"/>
          </p:cNvSpPr>
          <p:nvPr/>
        </p:nvSpPr>
        <p:spPr bwMode="auto">
          <a:xfrm>
            <a:off x="602705" y="530316"/>
            <a:ext cx="822960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Wingdings" panose="05000000000000000000" pitchFamily="2" charset="2"/>
              <a:buChar char="§"/>
              <a:defRPr sz="3200">
                <a:solidFill>
                  <a:schemeClr val="tx1"/>
                </a:solidFill>
                <a:latin typeface="Cambria" panose="02040503050406030204" pitchFamily="18" charset="0"/>
                <a:cs typeface="Arial" panose="020B0604020202020204" pitchFamily="34" charset="0"/>
              </a:defRPr>
            </a:lvl1pPr>
            <a:lvl2pPr marL="742950" indent="-285750">
              <a:spcBef>
                <a:spcPct val="20000"/>
              </a:spcBef>
              <a:buFont typeface="Wingdings" panose="05000000000000000000" pitchFamily="2" charset="2"/>
              <a:buChar char="§"/>
              <a:defRPr sz="2800">
                <a:solidFill>
                  <a:schemeClr val="tx1"/>
                </a:solidFill>
                <a:latin typeface="Cambria" panose="02040503050406030204" pitchFamily="18" charset="0"/>
                <a:cs typeface="Arial" panose="020B0604020202020204" pitchFamily="34" charset="0"/>
              </a:defRPr>
            </a:lvl2pPr>
            <a:lvl3pPr marL="1143000" indent="-228600">
              <a:spcBef>
                <a:spcPct val="20000"/>
              </a:spcBef>
              <a:buFont typeface="Wingdings" panose="05000000000000000000" pitchFamily="2" charset="2"/>
              <a:buChar char="§"/>
              <a:defRPr sz="2400">
                <a:solidFill>
                  <a:schemeClr val="tx1"/>
                </a:solidFill>
                <a:latin typeface="Cambria" panose="02040503050406030204" pitchFamily="18" charset="0"/>
                <a:cs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Cambria" panose="02040503050406030204" pitchFamily="18" charset="0"/>
                <a:cs typeface="Arial" panose="020B0604020202020204" pitchFamily="34" charset="0"/>
              </a:defRPr>
            </a:lvl9pPr>
          </a:lstStyle>
          <a:p>
            <a:pPr eaLnBrk="1" hangingPunct="1">
              <a:spcBef>
                <a:spcPct val="0"/>
              </a:spcBef>
              <a:buNone/>
            </a:pPr>
            <a:r>
              <a:rPr lang="de-DE" altLang="de-DE" dirty="0"/>
              <a:t>Gruppenpuzzle</a:t>
            </a:r>
            <a:r>
              <a:rPr lang="de-DE" altLang="de-DE" sz="2400" dirty="0">
                <a:solidFill>
                  <a:srgbClr val="B40000"/>
                </a:solidFill>
              </a:rPr>
              <a:t>	</a:t>
            </a:r>
            <a:r>
              <a:rPr lang="de-DE" altLang="de-DE" sz="2400" b="1" dirty="0">
                <a:solidFill>
                  <a:srgbClr val="000000"/>
                </a:solidFill>
                <a:latin typeface="Times New Roman" panose="02020603050405020304" pitchFamily="18" charset="0"/>
              </a:rPr>
              <a:t>	    	</a:t>
            </a:r>
            <a:endParaRPr lang="de-DE" altLang="de-DE" sz="4400" dirty="0">
              <a:solidFill>
                <a:srgbClr val="B40000"/>
              </a:solidFill>
            </a:endParaRPr>
          </a:p>
        </p:txBody>
      </p:sp>
    </p:spTree>
    <p:extLst>
      <p:ext uri="{BB962C8B-B14F-4D97-AF65-F5344CB8AC3E}">
        <p14:creationId xmlns:p14="http://schemas.microsoft.com/office/powerpoint/2010/main" val="11154861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235</Words>
  <Application>Microsoft Office PowerPoint</Application>
  <PresentationFormat>Breitbild</PresentationFormat>
  <Paragraphs>20</Paragraphs>
  <Slides>8</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8</vt:i4>
      </vt:variant>
    </vt:vector>
  </HeadingPairs>
  <TitlesOfParts>
    <vt:vector size="15" baseType="lpstr">
      <vt:lpstr>Arial</vt:lpstr>
      <vt:lpstr>Calibri</vt:lpstr>
      <vt:lpstr>Calibri Light</vt:lpstr>
      <vt:lpstr>Cambria</vt:lpstr>
      <vt:lpstr>Times New Roman</vt:lpstr>
      <vt:lpstr>Wingdings</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Woellermann</dc:creator>
  <cp:lastModifiedBy>Woellermann</cp:lastModifiedBy>
  <cp:revision>28</cp:revision>
  <cp:lastPrinted>2018-11-09T10:40:11Z</cp:lastPrinted>
  <dcterms:created xsi:type="dcterms:W3CDTF">2018-11-06T08:58:43Z</dcterms:created>
  <dcterms:modified xsi:type="dcterms:W3CDTF">2018-11-27T11:01:57Z</dcterms:modified>
</cp:coreProperties>
</file>